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7" r:id="rId6"/>
    <p:sldId id="265" r:id="rId7"/>
    <p:sldId id="266" r:id="rId8"/>
    <p:sldId id="269" r:id="rId9"/>
    <p:sldId id="268" r:id="rId10"/>
    <p:sldId id="272" r:id="rId11"/>
    <p:sldId id="271" r:id="rId12"/>
    <p:sldId id="264" r:id="rId13"/>
    <p:sldId id="270" r:id="rId14"/>
    <p:sldId id="273" r:id="rId15"/>
    <p:sldId id="277" r:id="rId16"/>
    <p:sldId id="276" r:id="rId17"/>
    <p:sldId id="275" r:id="rId18"/>
    <p:sldId id="274" r:id="rId19"/>
    <p:sldId id="278" r:id="rId20"/>
    <p:sldId id="258" r:id="rId2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99"/>
    <a:srgbClr val="CC0099"/>
    <a:srgbClr val="00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64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42;&#1080;&#1086;&#1083;&#1077;&#1090;&#1090;&#1072;\Desktop\&#1051;&#1080;&#1089;&#1090;%20Microsoft%20Office%20Exc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42;&#1080;&#1086;&#1083;&#1077;&#1090;&#1090;&#1072;\Desktop\&#1051;&#1080;&#1089;&#1090;%20Microsoft%20Office%20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/>
            </a:pPr>
            <a:r>
              <a:rPr lang="ru-RU">
                <a:solidFill>
                  <a:srgbClr val="FF0000"/>
                </a:solidFill>
              </a:rPr>
              <a:t>Причины</a:t>
            </a:r>
            <a:r>
              <a:rPr lang="ru-RU" baseline="0">
                <a:solidFill>
                  <a:srgbClr val="FF0000"/>
                </a:solidFill>
              </a:rPr>
              <a:t> исчезновения морских животны</a:t>
            </a:r>
            <a:endParaRPr lang="ru-RU">
              <a:solidFill>
                <a:srgbClr val="FF0000"/>
              </a:solidFill>
            </a:endParaRPr>
          </a:p>
        </c:rich>
      </c:tx>
      <c:layout/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7.1881889763779475E-2"/>
          <c:y val="0.32935440361621515"/>
          <c:w val="0.51745822397200347"/>
          <c:h val="0.55865230387868181"/>
        </c:manualLayout>
      </c:layout>
      <c:pie3D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2000"/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Лист1!$A$1:$A$2</c:f>
              <c:strCache>
                <c:ptCount val="2"/>
                <c:pt idx="0">
                  <c:v>знают причины исчезновения морских животных</c:v>
                </c:pt>
                <c:pt idx="1">
                  <c:v>не знают причины исчезновения морских животных</c:v>
                </c:pt>
              </c:strCache>
            </c:strRef>
          </c:cat>
          <c:val>
            <c:numRef>
              <c:f>Лист1!$B$1:$B$2</c:f>
              <c:numCache>
                <c:formatCode>0%</c:formatCode>
                <c:ptCount val="2"/>
                <c:pt idx="0">
                  <c:v>0.66000000000000036</c:v>
                </c:pt>
                <c:pt idx="1">
                  <c:v>0.34000000000000025</c:v>
                </c:pt>
              </c:numCache>
            </c:numRef>
          </c:val>
        </c:ser>
        <c:dLbls>
          <c:showPercent val="1"/>
        </c:dLbls>
      </c:pie3DChart>
    </c:plotArea>
    <c:legend>
      <c:legendPos val="r"/>
      <c:layout>
        <c:manualLayout>
          <c:xMode val="edge"/>
          <c:yMode val="edge"/>
          <c:x val="0.61955533683289643"/>
          <c:y val="0.22205708661417331"/>
          <c:w val="0.36377799650043746"/>
          <c:h val="0.62972805482648087"/>
        </c:manualLayout>
      </c:layout>
      <c:txPr>
        <a:bodyPr/>
        <a:lstStyle/>
        <a:p>
          <a:pPr>
            <a:defRPr sz="1200"/>
          </a:pPr>
          <a:endParaRPr lang="ru-RU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/>
            </a:pPr>
            <a:r>
              <a:rPr lang="ru-RU">
                <a:solidFill>
                  <a:srgbClr val="FF0000"/>
                </a:solidFill>
              </a:rPr>
              <a:t>Знаете</a:t>
            </a:r>
            <a:r>
              <a:rPr lang="ru-RU" baseline="0">
                <a:solidFill>
                  <a:srgbClr val="FF0000"/>
                </a:solidFill>
              </a:rPr>
              <a:t> ли вы об исчезновении морских животных?</a:t>
            </a:r>
            <a:endParaRPr lang="ru-RU">
              <a:solidFill>
                <a:srgbClr val="FF0000"/>
              </a:solidFill>
            </a:endParaRPr>
          </a:p>
        </c:rich>
      </c:tx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2000"/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Лист1!$A$1:$A$2</c:f>
              <c:strCache>
                <c:ptCount val="2"/>
                <c:pt idx="0">
                  <c:v>знают об исчезновении морских животных</c:v>
                </c:pt>
                <c:pt idx="1">
                  <c:v>не знают об исчезновении морских животных</c:v>
                </c:pt>
              </c:strCache>
            </c:strRef>
          </c:cat>
          <c:val>
            <c:numRef>
              <c:f>Лист1!$B$1:$B$2</c:f>
              <c:numCache>
                <c:formatCode>0%</c:formatCode>
                <c:ptCount val="2"/>
                <c:pt idx="0">
                  <c:v>0.42000000000000015</c:v>
                </c:pt>
                <c:pt idx="1">
                  <c:v>0.58000000000000007</c:v>
                </c:pt>
              </c:numCache>
            </c:numRef>
          </c:val>
        </c:ser>
        <c:dLbls>
          <c:showPercent val="1"/>
        </c:dLbls>
      </c:pie3DChart>
    </c:plotArea>
    <c:legend>
      <c:legendPos val="r"/>
      <c:layout>
        <c:manualLayout>
          <c:xMode val="edge"/>
          <c:yMode val="edge"/>
          <c:x val="0.64455533683289645"/>
          <c:y val="0.3007607903178775"/>
          <c:w val="0.33877799650043772"/>
          <c:h val="0.5510243511227767"/>
        </c:manualLayout>
      </c:layout>
      <c:txPr>
        <a:bodyPr/>
        <a:lstStyle/>
        <a:p>
          <a:pPr>
            <a:defRPr sz="1200"/>
          </a:pPr>
          <a:endParaRPr lang="ru-RU"/>
        </a:p>
      </c:txPr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0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20000"/>
          </a:blip>
          <a:srcRect l="57717"/>
          <a:stretch>
            <a:fillRect/>
          </a:stretch>
        </p:blipFill>
        <p:spPr bwMode="auto">
          <a:xfrm>
            <a:off x="6072198" y="142858"/>
            <a:ext cx="2997290" cy="4929222"/>
          </a:xfrm>
          <a:prstGeom prst="rect">
            <a:avLst/>
          </a:prstGeom>
          <a:noFill/>
        </p:spPr>
      </p:pic>
      <p:pic>
        <p:nvPicPr>
          <p:cNvPr id="16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10000"/>
          </a:blip>
          <a:srcRect l="-960" t="37056" r="62483"/>
          <a:stretch>
            <a:fillRect/>
          </a:stretch>
        </p:blipFill>
        <p:spPr bwMode="auto">
          <a:xfrm>
            <a:off x="71406" y="1857370"/>
            <a:ext cx="2857520" cy="3143272"/>
          </a:xfrm>
          <a:prstGeom prst="rect">
            <a:avLst/>
          </a:prstGeom>
          <a:noFill/>
        </p:spPr>
      </p:pic>
      <p:pic>
        <p:nvPicPr>
          <p:cNvPr id="20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2292" name="Picture 4" descr="http://sch1861u.mskobr.ru/files/106525_g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642924"/>
            <a:ext cx="4953418" cy="3714776"/>
          </a:xfrm>
          <a:prstGeom prst="ellipse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94425F6-3DF3-4D95-8723-D427629F4428}" type="datetimeFigureOut">
              <a:rPr lang="ru-RU" smtClean="0"/>
              <a:pPr/>
              <a:t>19.03.2017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A89419E-BF9B-4494-9AB8-0937A2C919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94425F6-3DF3-4D95-8723-D427629F4428}" type="datetimeFigureOut">
              <a:rPr lang="ru-RU" smtClean="0"/>
              <a:pPr/>
              <a:t>19.03.2017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A89419E-BF9B-4494-9AB8-0937A2C919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20000"/>
          </a:blip>
          <a:srcRect l="57717"/>
          <a:stretch>
            <a:fillRect/>
          </a:stretch>
        </p:blipFill>
        <p:spPr bwMode="auto">
          <a:xfrm flipH="1">
            <a:off x="0" y="0"/>
            <a:ext cx="2571736" cy="5072080"/>
          </a:xfrm>
          <a:prstGeom prst="rect">
            <a:avLst/>
          </a:prstGeom>
          <a:noFill/>
        </p:spPr>
      </p:pic>
      <p:pic>
        <p:nvPicPr>
          <p:cNvPr id="7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Picture 4" descr="http://sch1861u.mskobr.ru/files/106525_g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1714494"/>
            <a:ext cx="2857742" cy="2143140"/>
          </a:xfrm>
          <a:prstGeom prst="ellipse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20000"/>
          </a:blip>
          <a:srcRect l="57717"/>
          <a:stretch>
            <a:fillRect/>
          </a:stretch>
        </p:blipFill>
        <p:spPr bwMode="auto">
          <a:xfrm>
            <a:off x="6429388" y="0"/>
            <a:ext cx="2571736" cy="5072080"/>
          </a:xfrm>
          <a:prstGeom prst="rect">
            <a:avLst/>
          </a:prstGeom>
          <a:noFill/>
        </p:spPr>
      </p:pic>
      <p:pic>
        <p:nvPicPr>
          <p:cNvPr id="8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20000"/>
          </a:blip>
          <a:srcRect l="57717"/>
          <a:stretch>
            <a:fillRect/>
          </a:stretch>
        </p:blipFill>
        <p:spPr bwMode="auto">
          <a:xfrm flipH="1">
            <a:off x="0" y="0"/>
            <a:ext cx="2571736" cy="5072080"/>
          </a:xfrm>
          <a:prstGeom prst="rect">
            <a:avLst/>
          </a:prstGeom>
          <a:noFill/>
        </p:spPr>
      </p:pic>
      <p:pic>
        <p:nvPicPr>
          <p:cNvPr id="7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10000"/>
          </a:blip>
          <a:srcRect l="-960" t="37056" r="62483"/>
          <a:stretch>
            <a:fillRect/>
          </a:stretch>
        </p:blipFill>
        <p:spPr bwMode="auto">
          <a:xfrm flipH="1">
            <a:off x="6000760" y="2285998"/>
            <a:ext cx="2997186" cy="2784297"/>
          </a:xfrm>
          <a:prstGeom prst="rect">
            <a:avLst/>
          </a:prstGeom>
          <a:noFill/>
        </p:spPr>
      </p:pic>
      <p:pic>
        <p:nvPicPr>
          <p:cNvPr id="8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9" name="Picture 4" descr="http://sch1861u.mskobr.ru/files/106525_g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786064"/>
            <a:ext cx="2762484" cy="2071702"/>
          </a:xfrm>
          <a:prstGeom prst="ellipse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10000"/>
          </a:blip>
          <a:srcRect l="-960" t="37056" r="62483"/>
          <a:stretch>
            <a:fillRect/>
          </a:stretch>
        </p:blipFill>
        <p:spPr bwMode="auto">
          <a:xfrm>
            <a:off x="71406" y="1857370"/>
            <a:ext cx="2857520" cy="3143272"/>
          </a:xfrm>
          <a:prstGeom prst="rect">
            <a:avLst/>
          </a:prstGeom>
          <a:noFill/>
        </p:spPr>
      </p:pic>
      <p:pic>
        <p:nvPicPr>
          <p:cNvPr id="11" name="Picture 22" descr="http://clipartmania.ru/uploads/gallery/main/441/green-leaves-39.png"/>
          <p:cNvPicPr>
            <a:picLocks noChangeAspect="1" noChangeArrowheads="1"/>
          </p:cNvPicPr>
          <p:nvPr userDrawn="1"/>
        </p:nvPicPr>
        <p:blipFill>
          <a:blip r:embed="rId2" cstate="print">
            <a:lum contrast="-20000"/>
          </a:blip>
          <a:srcRect l="57717"/>
          <a:stretch>
            <a:fillRect/>
          </a:stretch>
        </p:blipFill>
        <p:spPr bwMode="auto">
          <a:xfrm>
            <a:off x="6715140" y="142858"/>
            <a:ext cx="2354348" cy="4929222"/>
          </a:xfrm>
          <a:prstGeom prst="rect">
            <a:avLst/>
          </a:prstGeom>
          <a:noFill/>
        </p:spPr>
      </p:pic>
      <p:pic>
        <p:nvPicPr>
          <p:cNvPr id="10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frame">
            <a:avLst>
              <a:gd name="adj1" fmla="val 3917"/>
            </a:avLst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94425F6-3DF3-4D95-8723-D427629F4428}" type="datetimeFigureOut">
              <a:rPr lang="ru-RU" smtClean="0"/>
              <a:pPr/>
              <a:t>19.03.2017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A89419E-BF9B-4494-9AB8-0937A2C919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94425F6-3DF3-4D95-8723-D427629F4428}" type="datetimeFigureOut">
              <a:rPr lang="ru-RU" smtClean="0"/>
              <a:pPr/>
              <a:t>19.03.2017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A89419E-BF9B-4494-9AB8-0937A2C919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94425F6-3DF3-4D95-8723-D427629F4428}" type="datetimeFigureOut">
              <a:rPr lang="ru-RU" smtClean="0"/>
              <a:pPr/>
              <a:t>19.03.2017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A89419E-BF9B-4494-9AB8-0937A2C919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900igr.net/datas/okruzhajuschij-mir/Vidy-Krasnoj-knigi/0019-019-Vidy-Krasnoj-knigi.jpg"/>
          <p:cNvPicPr>
            <a:picLocks noChangeAspect="1" noChangeArrowheads="1"/>
          </p:cNvPicPr>
          <p:nvPr userDrawn="1"/>
        </p:nvPicPr>
        <p:blipFill>
          <a:blip r:embed="rId13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514351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4744" y="1071552"/>
            <a:ext cx="5286412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ru-RU" sz="2400" b="1" i="1" dirty="0" smtClean="0">
                <a:solidFill>
                  <a:srgbClr val="CC0099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itchFamily="34" charset="0"/>
              </a:rPr>
              <a:t>Исследовательский проект </a:t>
            </a:r>
          </a:p>
          <a:p>
            <a:pPr algn="ctr"/>
            <a:r>
              <a:rPr lang="ru-RU" sz="3200" b="1" dirty="0" smtClean="0">
                <a:solidFill>
                  <a:srgbClr val="CC0099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itchFamily="34" charset="0"/>
              </a:rPr>
              <a:t>«</a:t>
            </a:r>
            <a:r>
              <a:rPr lang="ru-RU" sz="3200" b="1" smtClean="0">
                <a:solidFill>
                  <a:srgbClr val="CC0099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itchFamily="34" charset="0"/>
              </a:rPr>
              <a:t>Проблемы редких морских </a:t>
            </a:r>
            <a:r>
              <a:rPr lang="ru-RU" sz="3200" b="1" dirty="0" smtClean="0">
                <a:solidFill>
                  <a:srgbClr val="CC0099"/>
                </a:solidFill>
                <a:effectLst>
                  <a:reflection blurRad="6350" stA="60000" endA="900" endPos="58000" dir="5400000" sy="-100000" algn="bl" rotWithShape="0"/>
                </a:effectLst>
                <a:latin typeface="Arial Black" pitchFamily="34" charset="0"/>
              </a:rPr>
              <a:t>животных»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9124" y="3286130"/>
            <a:ext cx="3786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Выполнил:</a:t>
            </a:r>
          </a:p>
          <a:p>
            <a:r>
              <a:rPr lang="ru-RU" b="1" dirty="0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учащийся 1 «А» класса</a:t>
            </a:r>
          </a:p>
          <a:p>
            <a:r>
              <a:rPr lang="ru-RU" b="1" dirty="0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МБОУ СОШ №1</a:t>
            </a:r>
          </a:p>
          <a:p>
            <a:r>
              <a:rPr lang="ru-RU" sz="2000" b="1" dirty="0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Волков </a:t>
            </a:r>
            <a:r>
              <a:rPr lang="ru-RU" sz="2000" b="1" dirty="0" err="1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Арсентий</a:t>
            </a:r>
            <a:endParaRPr lang="ru-RU" sz="2000" b="1" dirty="0" smtClean="0">
              <a:solidFill>
                <a:srgbClr val="9900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Руководитель: Блинкова О.В.</a:t>
            </a:r>
            <a:endParaRPr lang="ru-RU" b="1" dirty="0">
              <a:solidFill>
                <a:srgbClr val="99009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ttp://www.proxvost.info/animals/ocean/photos/narval/narval_0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00180"/>
            <a:ext cx="5857916" cy="2857520"/>
          </a:xfrm>
          <a:prstGeom prst="rect">
            <a:avLst/>
          </a:prstGeom>
          <a:noFill/>
        </p:spPr>
      </p:pic>
      <p:pic>
        <p:nvPicPr>
          <p:cNvPr id="29700" name="Picture 4" descr="http://creepyanimals.com/wordpress/wp-content/uploads/2010/09/narwhal-doub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32" y="142858"/>
            <a:ext cx="2857520" cy="214314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00166" y="4357700"/>
            <a:ext cx="264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Кит нарвал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ocean-media.su/wp-content/uploads/2015/04/Polosatikovy-j-kit-v-vodah-YUzhnogo-Okea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42924"/>
            <a:ext cx="4929222" cy="3300269"/>
          </a:xfrm>
          <a:prstGeom prst="rect">
            <a:avLst/>
          </a:prstGeom>
          <a:noFill/>
        </p:spPr>
      </p:pic>
      <p:pic>
        <p:nvPicPr>
          <p:cNvPr id="2052" name="Picture 4" descr="https://im3-tub-ru.yandex.net/i?id=48307b268eb7d84048b4bbb42d22fd65-l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9639" y="142858"/>
            <a:ext cx="3905277" cy="292895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428728" y="4071948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Южный кит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zoopicture.ru/assets/2011/07/vaquita_0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58"/>
            <a:ext cx="3861512" cy="2571768"/>
          </a:xfrm>
          <a:prstGeom prst="rect">
            <a:avLst/>
          </a:prstGeom>
          <a:noFill/>
        </p:spPr>
      </p:pic>
      <p:pic>
        <p:nvPicPr>
          <p:cNvPr id="7172" name="Picture 4" descr="http://proxy10.media.online.ua/uol/r2-20ae217af7/54dbf6cae95c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00114"/>
            <a:ext cx="4825956" cy="321471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4282" y="4214824"/>
            <a:ext cx="650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Калифорнийская морская свинья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3-tub-ru.yandex.net/i?id=d865e32ca5fb35e9ce45ca03a260bcc1-l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10"/>
            <a:ext cx="4697641" cy="3571900"/>
          </a:xfrm>
          <a:prstGeom prst="rect">
            <a:avLst/>
          </a:prstGeom>
          <a:noFill/>
        </p:spPr>
      </p:pic>
      <p:pic>
        <p:nvPicPr>
          <p:cNvPr id="3076" name="Picture 4" descr="https://im0-tub-ru.yandex.net/i?id=b10fbdc4bbd496ffeacc2939ac8762aa-l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14296"/>
            <a:ext cx="4038587" cy="227170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71538" y="4071948"/>
            <a:ext cx="342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Голубые</a:t>
            </a:r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киты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deborahbassett.com/uploads/3/1/3/6/3136333/2500560_ori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1738" y="214296"/>
            <a:ext cx="2432228" cy="2500330"/>
          </a:xfrm>
          <a:prstGeom prst="rect">
            <a:avLst/>
          </a:prstGeom>
          <a:noFill/>
        </p:spPr>
      </p:pic>
      <p:pic>
        <p:nvPicPr>
          <p:cNvPr id="34820" name="Picture 4" descr="http://www.prikol.ru/wp-content/gallery/week-2009-03-02/whales-rescue-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14428"/>
            <a:ext cx="5357850" cy="355761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4282" y="214296"/>
            <a:ext cx="557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</a:rPr>
              <a:t> Общество охраны морской фауны</a:t>
            </a:r>
            <a:r>
              <a:rPr lang="ru-RU" sz="2800" dirty="0" smtClean="0">
                <a:solidFill>
                  <a:srgbClr val="002060"/>
                </a:solidFill>
              </a:rPr>
              <a:t> (</a:t>
            </a:r>
            <a:r>
              <a:rPr lang="ru-RU" sz="2800" b="1" dirty="0" smtClean="0">
                <a:solidFill>
                  <a:srgbClr val="002060"/>
                </a:solidFill>
              </a:rPr>
              <a:t>SSCS</a:t>
            </a:r>
            <a:r>
              <a:rPr lang="ru-RU" sz="2800" dirty="0" smtClean="0">
                <a:solidFill>
                  <a:srgbClr val="002060"/>
                </a:solidFill>
              </a:rPr>
              <a:t>) </a:t>
            </a:r>
            <a:r>
              <a:rPr lang="ru-RU" sz="2800" b="1" dirty="0" smtClean="0">
                <a:solidFill>
                  <a:srgbClr val="002060"/>
                </a:solidFill>
              </a:rPr>
              <a:t>«Морской </a:t>
            </a:r>
            <a:r>
              <a:rPr lang="ru-RU" sz="2800" b="1" dirty="0" smtClean="0">
                <a:solidFill>
                  <a:srgbClr val="002060"/>
                </a:solidFill>
              </a:rPr>
              <a:t>пастух»</a:t>
            </a:r>
            <a:endParaRPr lang="ru-RU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Picture 6" descr="http://www.ifaw.org/sites/default/files/hero_subtheme_mmrr_0_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6"/>
            <a:ext cx="6500858" cy="3000376"/>
          </a:xfrm>
          <a:prstGeom prst="rect">
            <a:avLst/>
          </a:prstGeom>
          <a:noFill/>
        </p:spPr>
      </p:pic>
      <p:pic>
        <p:nvPicPr>
          <p:cNvPr id="30728" name="Picture 8" descr="http://www.ifaw.org/sites/default/files/wordpress/NWD-logo_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285734"/>
            <a:ext cx="2160236" cy="20717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85720" y="3357568"/>
            <a:ext cx="60007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Международный фонд защиты животных (IFAW) 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tauchjournal.de/wp-content/uploads/2010/09/Pottw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34"/>
            <a:ext cx="5238750" cy="3505200"/>
          </a:xfrm>
          <a:prstGeom prst="rect">
            <a:avLst/>
          </a:prstGeom>
          <a:noFill/>
        </p:spPr>
      </p:pic>
      <p:pic>
        <p:nvPicPr>
          <p:cNvPr id="31748" name="Picture 4" descr="http://vignette4.wikia.nocookie.net/althistory/images/f/fb/Wwflon.png/revision/latest?cb=201010261201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1"/>
            <a:ext cx="2928928" cy="288336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7159" y="3857634"/>
            <a:ext cx="56436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 </a:t>
            </a:r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Всемирный фонд дикой природы (WWF)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izent.ru/i/ps/2016/03/14570681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14296"/>
            <a:ext cx="3493934" cy="2330427"/>
          </a:xfrm>
          <a:prstGeom prst="rect">
            <a:avLst/>
          </a:prstGeom>
          <a:noFill/>
        </p:spPr>
      </p:pic>
      <p:pic>
        <p:nvPicPr>
          <p:cNvPr id="32772" name="Picture 4" descr="http://www.geo.ru/sites/default/files/styles/node_big_image/public/import/im/img_908230.jpg?itok=55OFBIm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14428"/>
            <a:ext cx="5529255" cy="3686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42844" y="142858"/>
            <a:ext cx="5357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Дальневосточный морской заповедник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kuglib.ru/_ld/12/295503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214296"/>
            <a:ext cx="3238489" cy="2428867"/>
          </a:xfrm>
          <a:prstGeom prst="rect">
            <a:avLst/>
          </a:prstGeom>
          <a:noFill/>
        </p:spPr>
      </p:pic>
      <p:pic>
        <p:nvPicPr>
          <p:cNvPr id="33798" name="Picture 6" descr="https://im0-tub-ru.yandex.net/i?id=e9e39d8803dacd00f234fa78d8198457-l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71551"/>
            <a:ext cx="5214974" cy="391123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2844" y="214296"/>
            <a:ext cx="550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19 февраля – Всемирный день защиты морских животны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х 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Диаграмма 4"/>
          <p:cNvGraphicFramePr/>
          <p:nvPr/>
        </p:nvGraphicFramePr>
        <p:xfrm>
          <a:off x="214282" y="2214560"/>
          <a:ext cx="4572000" cy="2728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/>
          <p:cNvGraphicFramePr/>
          <p:nvPr/>
        </p:nvGraphicFramePr>
        <p:xfrm>
          <a:off x="4357686" y="142858"/>
          <a:ext cx="4543425" cy="279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8596" y="714362"/>
            <a:ext cx="400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Опрос одноклассников</a:t>
            </a:r>
            <a:endParaRPr lang="ru-RU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Красота подводного мира (100 фото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11" y="214296"/>
            <a:ext cx="6334169" cy="47506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im1-tub-ru.yandex.net/i?id=e15bcfca8d0e8d184ddf1c17505c57b5-l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000114"/>
            <a:ext cx="5286412" cy="35242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gpko-avangard.ru/wp-content/uploads/2016/07/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142990"/>
            <a:ext cx="4929222" cy="3696917"/>
          </a:xfrm>
          <a:prstGeom prst="rect">
            <a:avLst/>
          </a:prstGeom>
          <a:noFill/>
        </p:spPr>
      </p:pic>
      <p:pic>
        <p:nvPicPr>
          <p:cNvPr id="3" name="Picture 2" descr="https://im3-tub-ru.yandex.net/i?id=b8451e2914c38a5db1ae6d45d6a7e29e-l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14296"/>
            <a:ext cx="4012354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animalworld.com.ua/images/2010/October/Akva/Zhiteli-morej/Zhiteli-morej_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304"/>
            <a:ext cx="5357850" cy="362324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</a:rPr>
              <a:t>«Проблемы редких морских животных»</a:t>
            </a:r>
            <a:endParaRPr lang="ru-RU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6"/>
            <a:ext cx="75009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узнать всё о редких морских животных и выяснить, почему их так мало и почему они исчезают</a:t>
            </a:r>
          </a:p>
          <a:p>
            <a:r>
              <a:rPr lang="ru-RU" sz="24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Собрать информацию о редких морских животных;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Выяснить причины уменьшения их численности;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Узнать, кто занимается охраной морских животных;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Выяснить, что знают по этой теме учащиеся 1 класса;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Проанализировать всю собранную информация;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Сделать выводы и подвести итог.</a:t>
            </a:r>
          </a:p>
          <a:p>
            <a:endParaRPr lang="ru-RU" sz="2000" b="1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Виолетта\Desktop\hAubIYZ6-E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14296"/>
            <a:ext cx="2681749" cy="4771482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42858"/>
            <a:ext cx="1939630" cy="256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26115" y="214296"/>
            <a:ext cx="199128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8" y="2714626"/>
            <a:ext cx="1857388" cy="231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8"/>
            <a:ext cx="6429420" cy="3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2" y="4000510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Профильный 11 класс. Урок биологии. Учитель: Марченкова И.С.</a:t>
            </a:r>
            <a:endParaRPr lang="ru-RU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m1-tub-ru.yandex.net/i?id=bfe88f54cc1791ea7dc2af0d27aca680-l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14"/>
            <a:ext cx="4744144" cy="307183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143386"/>
            <a:ext cx="5519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Китайский речной дельфин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 descr="http://www.delphinidae.ru/stati/vidy2/n1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14296"/>
            <a:ext cx="3476616" cy="24475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2-tub-ru.yandex.net/i?id=6a2f258e86d130f81b137351a30090d6-l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857238"/>
            <a:ext cx="4714870" cy="3143247"/>
          </a:xfrm>
          <a:prstGeom prst="rect">
            <a:avLst/>
          </a:prstGeom>
          <a:noFill/>
        </p:spPr>
      </p:pic>
      <p:pic>
        <p:nvPicPr>
          <p:cNvPr id="9220" name="Picture 4" descr="https://www.syl.ru/misc/i/ai/187636/7858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14296"/>
            <a:ext cx="3809981" cy="228598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57224" y="4071948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Морская корова</a:t>
            </a:r>
            <a:endParaRPr lang="ru-RU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168</Words>
  <Application>Microsoft Office PowerPoint</Application>
  <PresentationFormat>Экран (16:9)</PresentationFormat>
  <Paragraphs>31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Master</dc:creator>
  <cp:lastModifiedBy>Виолетта</cp:lastModifiedBy>
  <cp:revision>32</cp:revision>
  <dcterms:created xsi:type="dcterms:W3CDTF">2016-05-16T17:26:57Z</dcterms:created>
  <dcterms:modified xsi:type="dcterms:W3CDTF">2017-03-19T13:25:48Z</dcterms:modified>
</cp:coreProperties>
</file>